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76" r:id="rId6"/>
    <p:sldId id="261" r:id="rId7"/>
    <p:sldId id="262" r:id="rId8"/>
    <p:sldId id="278" r:id="rId9"/>
    <p:sldId id="279" r:id="rId10"/>
    <p:sldId id="282" r:id="rId11"/>
    <p:sldId id="280" r:id="rId12"/>
    <p:sldId id="281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332656"/>
            <a:ext cx="5746390" cy="1247324"/>
          </a:xfrm>
        </p:spPr>
        <p:txBody>
          <a:bodyPr/>
          <a:lstStyle/>
          <a:p>
            <a:pPr algn="ctr"/>
            <a:r>
              <a:rPr lang="uk-UA" sz="3600" dirty="0" smtClean="0">
                <a:latin typeface="Georgia" panose="02040502050405020303" pitchFamily="18" charset="0"/>
              </a:rPr>
              <a:t>М.Коцюбинський </a:t>
            </a:r>
            <a:r>
              <a:rPr lang="uk-UA" sz="3600" dirty="0" err="1" smtClean="0">
                <a:latin typeface="Georgia" panose="02040502050405020303" pitchFamily="18" charset="0"/>
              </a:rPr>
              <a:t>“Дорогою</a:t>
            </a:r>
            <a:r>
              <a:rPr lang="uk-UA" sz="3600" dirty="0" smtClean="0">
                <a:latin typeface="Georgia" panose="02040502050405020303" pitchFamily="18" charset="0"/>
              </a:rPr>
              <a:t> </a:t>
            </a:r>
            <a:r>
              <a:rPr lang="uk-UA" sz="3600" dirty="0" err="1" smtClean="0">
                <a:latin typeface="Georgia" panose="02040502050405020303" pitchFamily="18" charset="0"/>
              </a:rPr>
              <a:t>ціною”</a:t>
            </a:r>
            <a:endParaRPr lang="ru-RU" sz="3600" dirty="0"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7" y="2071678"/>
            <a:ext cx="335758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257170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100666" cy="1055040"/>
          </a:xfrm>
        </p:spPr>
        <p:txBody>
          <a:bodyPr>
            <a:normAutofit/>
          </a:bodyPr>
          <a:lstStyle/>
          <a:p>
            <a:pPr algn="r"/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Михайло 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коцюбинський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/>
            </a:r>
            <a:b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</a:b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“ТІНІ ЗАБУТИХ ПРЕДКІВ”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895203" cy="463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9520" y="2071678"/>
            <a:ext cx="561417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32656"/>
            <a:ext cx="4008884" cy="936104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Іван багряний 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“тигролови”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924944"/>
            <a:ext cx="2381250" cy="3724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2060848"/>
            <a:ext cx="4953000" cy="381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131316"/>
            <a:ext cx="1865957" cy="2274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3435" y="197007"/>
            <a:ext cx="5481654" cy="1058376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Михайло 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старицький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/>
            </a:r>
            <a:b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</a:b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”облога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буші”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3936" y="2547720"/>
            <a:ext cx="221454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60648"/>
            <a:ext cx="1135219" cy="1989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802" y="1427843"/>
            <a:ext cx="4372919" cy="26652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4208" y="4275150"/>
            <a:ext cx="2143125" cy="23717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3549" y="4437112"/>
            <a:ext cx="2524507" cy="189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60648"/>
            <a:ext cx="3629574" cy="108469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70C0"/>
                </a:solidFill>
                <a:latin typeface="Georgia" panose="02040502050405020303" pitchFamily="18" charset="0"/>
              </a:rPr>
              <a:t>Рефлексія</a:t>
            </a:r>
            <a:endParaRPr lang="ru-RU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00174"/>
            <a:ext cx="7272808" cy="430509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Сьогодні на уроці я :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Дізнався…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Зрозумів…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Навчився…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Найбільший мій успіх – це…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Найбільші труднощі я відчув…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Я не вмів, а тепер умію…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Я змінився…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lvl="0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На наступному уроці я хочу…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buNone/>
            </a:pP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anose="02040502050405020303" pitchFamily="18" charset="0"/>
              </a:rPr>
              <a:t> 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332656"/>
            <a:ext cx="2808312" cy="599728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Тема </a:t>
            </a:r>
            <a:r>
              <a:rPr lang="uk-UA" sz="28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уроку:</a:t>
            </a:r>
            <a:endParaRPr lang="ru-RU" sz="2800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0186" y="1148409"/>
            <a:ext cx="7267604" cy="29289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«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Непереможна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сила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кохання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,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що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рухає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вчинками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,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поведінкою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Georgia" panose="02040502050405020303" pitchFamily="18" charset="0"/>
              </a:rPr>
              <a:t>й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вибором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героїв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endParaRPr lang="ru-RU" sz="32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(за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повістю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М.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Коцюбинського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 «Дорогою </a:t>
            </a:r>
            <a:r>
              <a:rPr lang="ru-RU" sz="3200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ціною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»)» </a:t>
            </a:r>
            <a: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Georgia" panose="02040502050405020303" pitchFamily="18" charset="0"/>
              </a:rPr>
            </a:br>
            <a:endParaRPr lang="ru-RU" sz="3200" dirty="0" smtClean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endParaRPr lang="ru-RU" sz="3200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684" y="3573016"/>
            <a:ext cx="4234522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3384376" cy="548680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Мета уроку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4968552" cy="5112568"/>
          </a:xfrm>
        </p:spPr>
        <p:txBody>
          <a:bodyPr>
            <a:normAutofit fontScale="92500"/>
          </a:bodyPr>
          <a:lstStyle/>
          <a:p>
            <a:pPr lvl="1">
              <a:buNone/>
            </a:pPr>
            <a:r>
              <a:rPr lang="ru-RU" dirty="0" smtClean="0"/>
              <a:t> </a:t>
            </a:r>
            <a:endParaRPr lang="ru-RU" sz="2900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latin typeface="Georgia" panose="02040502050405020303" pitchFamily="18" charset="0"/>
              </a:rPr>
              <a:t>удосконалювати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навички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аналізу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образів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повісті</a:t>
            </a:r>
            <a:r>
              <a:rPr lang="ru-RU" b="1" dirty="0" smtClean="0">
                <a:latin typeface="Georgia" panose="02040502050405020303" pitchFamily="18" charset="0"/>
              </a:rPr>
              <a:t>; </a:t>
            </a: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latin typeface="Georgia" panose="02040502050405020303" pitchFamily="18" charset="0"/>
              </a:rPr>
              <a:t>розвивати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вміння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робити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власні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висновки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аналізуючи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вчинки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героїв</a:t>
            </a:r>
            <a:r>
              <a:rPr lang="ru-RU" b="1" dirty="0" smtClean="0">
                <a:latin typeface="Georgia" panose="02040502050405020303" pitchFamily="18" charset="0"/>
              </a:rPr>
              <a:t>; </a:t>
            </a:r>
          </a:p>
          <a:p>
            <a:pPr>
              <a:buFont typeface="Wingdings" pitchFamily="2" charset="2"/>
              <a:buChar char="Ø"/>
            </a:pPr>
            <a:r>
              <a:rPr lang="ru-RU" b="1" dirty="0" err="1" smtClean="0">
                <a:latin typeface="Georgia" panose="02040502050405020303" pitchFamily="18" charset="0"/>
              </a:rPr>
              <a:t>формувати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усвідомлення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необхідності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особистої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свободи</a:t>
            </a:r>
            <a:r>
              <a:rPr lang="ru-RU" b="1" dirty="0" smtClean="0">
                <a:latin typeface="Georgia" panose="02040502050405020303" pitchFamily="18" charset="0"/>
              </a:rPr>
              <a:t> для </a:t>
            </a:r>
            <a:r>
              <a:rPr lang="ru-RU" b="1" dirty="0" err="1" smtClean="0">
                <a:latin typeface="Georgia" panose="02040502050405020303" pitchFamily="18" charset="0"/>
              </a:rPr>
              <a:t>гармонійного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розвитку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краси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глибокого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почуття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кохання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мужності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сили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волі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необхідних</a:t>
            </a:r>
            <a:r>
              <a:rPr lang="ru-RU" b="1" dirty="0" smtClean="0">
                <a:latin typeface="Georgia" panose="02040502050405020303" pitchFamily="18" charset="0"/>
              </a:rPr>
              <a:t> для </a:t>
            </a:r>
            <a:r>
              <a:rPr lang="ru-RU" b="1" dirty="0" err="1" smtClean="0">
                <a:latin typeface="Georgia" panose="02040502050405020303" pitchFamily="18" charset="0"/>
              </a:rPr>
              <a:t>боротьби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зі</a:t>
            </a:r>
            <a:r>
              <a:rPr lang="ru-RU" b="1" dirty="0" smtClean="0">
                <a:latin typeface="Georgia" panose="02040502050405020303" pitchFamily="18" charset="0"/>
              </a:rPr>
              <a:t> злом. 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260648"/>
            <a:ext cx="2758473" cy="21263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731470"/>
            <a:ext cx="2376264" cy="3701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56" y="200210"/>
            <a:ext cx="4048476" cy="63650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Епіграф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84168" y="387811"/>
            <a:ext cx="2448272" cy="3112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494" y="2910428"/>
            <a:ext cx="2128239" cy="309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771800" y="4077072"/>
            <a:ext cx="52565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Сказати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«Я тебе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кохаю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»-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anose="02040502050405020303" pitchFamily="18" charset="0"/>
              <a:cs typeface="Arial" pitchFamily="34" charset="0"/>
            </a:endParaRPr>
          </a:p>
          <a:p>
            <a:pPr marL="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означає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сказати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lang="ru-RU" sz="2400" b="1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вмреш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».</a:t>
            </a:r>
            <a:r>
              <a:rPr lang="ru-RU" sz="2400" b="1" dirty="0">
                <a:solidFill>
                  <a:srgbClr val="0070C0"/>
                </a:solidFill>
                <a:latin typeface="Georgia" panose="02040502050405020303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Елоїза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Абелярові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anose="02040502050405020303" pitchFamily="18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72494" y="1340768"/>
            <a:ext cx="53078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Мені  ж, мій  Боже, на  землі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anose="02040502050405020303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Подай  любов, сердечний  рай!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anose="02040502050405020303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itchFamily="18" charset="0"/>
                <a:cs typeface="Times New Roman" pitchFamily="18" charset="0"/>
              </a:rPr>
              <a:t>І  більш нічого  не  давай.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rgbClr val="0070C0"/>
                </a:solidFill>
                <a:latin typeface="Georgia" panose="02040502050405020303" pitchFamily="18" charset="0"/>
                <a:cs typeface="Times New Roman" pitchFamily="18" charset="0"/>
              </a:rPr>
              <a:t>Т.Шевченко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57166"/>
            <a:ext cx="374427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786214" cy="550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4267188" cy="293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20040"/>
            <a:ext cx="5112568" cy="51667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Сюжетні лінії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7239000" cy="2107616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протест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проти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кріпосницької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неволі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розповідь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про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кохання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двох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людей,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що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має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трагічний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 smtClean="0">
                <a:solidFill>
                  <a:srgbClr val="00B050"/>
                </a:solidFill>
                <a:latin typeface="Georgia" panose="02040502050405020303" pitchFamily="18" charset="0"/>
              </a:rPr>
              <a:t>фінал</a:t>
            </a:r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.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861047"/>
            <a:ext cx="3024336" cy="21674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3861046"/>
            <a:ext cx="2950853" cy="2167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600079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4824536" cy="936104"/>
          </a:xfrm>
        </p:spPr>
        <p:txBody>
          <a:bodyPr>
            <a:normAutofit/>
          </a:bodyPr>
          <a:lstStyle/>
          <a:p>
            <a:pPr algn="ctr"/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Уільям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шекспір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b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</a:b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“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ромео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і </a:t>
            </a:r>
            <a:r>
              <a:rPr lang="uk-UA" sz="2800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джульєтта</a:t>
            </a:r>
            <a:r>
              <a:rPr lang="uk-UA" sz="28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”</a:t>
            </a:r>
            <a:endParaRPr lang="ru-RU" sz="28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3095" t="24997" r="13576" b="8045"/>
          <a:stretch/>
        </p:blipFill>
        <p:spPr>
          <a:xfrm>
            <a:off x="6516216" y="350438"/>
            <a:ext cx="2137906" cy="29396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42" y="1772816"/>
            <a:ext cx="5639352" cy="42971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678" y="3789040"/>
            <a:ext cx="2208460" cy="27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212</TotalTime>
  <Words>188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Georgia</vt:lpstr>
      <vt:lpstr>Times New Roman</vt:lpstr>
      <vt:lpstr>Trebuchet MS</vt:lpstr>
      <vt:lpstr>Wingdings</vt:lpstr>
      <vt:lpstr>Wingdings 2</vt:lpstr>
      <vt:lpstr>Изящная</vt:lpstr>
      <vt:lpstr>М.Коцюбинський “Дорогою ціною”</vt:lpstr>
      <vt:lpstr>Тема уроку:</vt:lpstr>
      <vt:lpstr>Мета уроку</vt:lpstr>
      <vt:lpstr>Епіграф</vt:lpstr>
      <vt:lpstr>Презентация PowerPoint</vt:lpstr>
      <vt:lpstr>Презентация PowerPoint</vt:lpstr>
      <vt:lpstr>Сюжетні лінії</vt:lpstr>
      <vt:lpstr>Презентация PowerPoint</vt:lpstr>
      <vt:lpstr>Уільям шекспір  “ромео і джульєтта”</vt:lpstr>
      <vt:lpstr>Михайло коцюбинський  “ТІНІ ЗАБУТИХ ПРЕДКІВ”</vt:lpstr>
      <vt:lpstr>Іван багряний “тигролови”</vt:lpstr>
      <vt:lpstr>Михайло старицький ”облога буші”</vt:lpstr>
      <vt:lpstr>Рефлексія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М.Коцюбинський “Дорогою ціною”</dc:title>
  <cp:lastModifiedBy>Ярослав</cp:lastModifiedBy>
  <cp:revision>30</cp:revision>
  <dcterms:modified xsi:type="dcterms:W3CDTF">2020-01-02T19:15:36Z</dcterms:modified>
</cp:coreProperties>
</file>